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60" r:id="rId4"/>
    <p:sldId id="272" r:id="rId5"/>
    <p:sldId id="261" r:id="rId6"/>
    <p:sldId id="281" r:id="rId7"/>
    <p:sldId id="258" r:id="rId8"/>
    <p:sldId id="282" r:id="rId9"/>
    <p:sldId id="283" r:id="rId10"/>
    <p:sldId id="284" r:id="rId11"/>
    <p:sldId id="285" r:id="rId12"/>
    <p:sldId id="279" r:id="rId13"/>
    <p:sldId id="278" r:id="rId14"/>
    <p:sldId id="280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B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7FB36FB-C10C-479A-9DFD-15DEB134881C}" type="datetime1">
              <a:rPr lang="ko-KR" altLang="en-US"/>
              <a:pPr lvl="0">
                <a:defRPr/>
              </a:pPr>
              <a:t>2021-05-27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D64B5D5-48B7-4F94-AE9E-F3674E44000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D3306-0E7C-4754-B620-60A7042153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DA963C-1A8C-439D-B425-DFAB18E2AA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11B03-2626-4DC5-99E2-126ECBDC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4B50-43B0-4189-82E3-132E7A2055FC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AB87D7-A8FB-4829-BC3E-6447026A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323E45-1DC0-452B-B621-B1519494D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DD692-EBA6-47D0-8AAD-78283B130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88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0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5394" y="1726343"/>
            <a:ext cx="8221212" cy="18620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500" b="1" dirty="0" err="1">
                <a:ln w="9525">
                  <a:solidFill>
                    <a:sysClr val="windowText" lastClr="000000"/>
                  </a:solidFill>
                </a:ln>
                <a:solidFill>
                  <a:srgbClr val="FF0000"/>
                </a:solidFill>
              </a:rPr>
              <a:t>빌런의</a:t>
            </a:r>
            <a:r>
              <a:rPr lang="ko-KR" altLang="en-US" sz="11500" b="1" dirty="0">
                <a:ln w="9525">
                  <a:solidFill>
                    <a:sysClr val="windowText" lastClr="000000"/>
                  </a:solidFill>
                </a:ln>
                <a:solidFill>
                  <a:srgbClr val="FF0000"/>
                </a:solidFill>
              </a:rPr>
              <a:t> 습격</a:t>
            </a:r>
            <a:endParaRPr lang="ko-KR" altLang="en-US" sz="11500" spc="-300" dirty="0">
              <a:ln w="9525">
                <a:solidFill>
                  <a:sysClr val="windowText" lastClr="000000"/>
                </a:solidFill>
              </a:ln>
              <a:solidFill>
                <a:srgbClr val="FF000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71133" y="3382803"/>
            <a:ext cx="5049734" cy="759600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dirty="0">
                <a:latin typeface="나눔스퀘어 Bold"/>
                <a:ea typeface="나눔스퀘어 Bold"/>
              </a:rPr>
              <a:t>마을을 </a:t>
            </a:r>
            <a:r>
              <a:rPr lang="ko-KR" altLang="en-US" sz="2000" dirty="0" err="1">
                <a:latin typeface="나눔스퀘어 Bold"/>
                <a:ea typeface="나눔스퀘어 Bold"/>
              </a:rPr>
              <a:t>구해조</a:t>
            </a:r>
            <a:endParaRPr lang="ko-KR" altLang="en-US" sz="2000" dirty="0">
              <a:latin typeface="나눔스퀘어 Bold"/>
              <a:ea typeface="나눔스퀘어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0C4795-A2A4-438C-99FE-C1573F11EB97}"/>
              </a:ext>
            </a:extLst>
          </p:cNvPr>
          <p:cNvSpPr txBox="1"/>
          <p:nvPr/>
        </p:nvSpPr>
        <p:spPr>
          <a:xfrm>
            <a:off x="6096000" y="5244851"/>
            <a:ext cx="5402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/>
              <a:t>조원 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김율곤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오승택</a:t>
            </a:r>
            <a:r>
              <a:rPr lang="en-US" altLang="ko-KR" sz="2400" dirty="0"/>
              <a:t>, </a:t>
            </a:r>
            <a:r>
              <a:rPr lang="ko-KR" altLang="en-US" sz="2400" dirty="0"/>
              <a:t>윤지현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이고은</a:t>
            </a:r>
            <a:endParaRPr lang="ko-KR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A3760B0-7306-4705-B589-F4F970306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947599"/>
              </p:ext>
            </p:extLst>
          </p:nvPr>
        </p:nvGraphicFramePr>
        <p:xfrm>
          <a:off x="764275" y="501302"/>
          <a:ext cx="10631604" cy="74168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771934">
                  <a:extLst>
                    <a:ext uri="{9D8B030D-6E8A-4147-A177-3AD203B41FA5}">
                      <a16:colId xmlns:a16="http://schemas.microsoft.com/office/drawing/2014/main" val="2813094173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5427613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802976654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1041048456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2384210958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3723522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도시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업무영역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이고은</a:t>
                      </a:r>
                      <a:endParaRPr lang="ko-KR" altLang="en-US" dirty="0"/>
                    </a:p>
                  </a:txBody>
                  <a:tcPr>
                    <a:solidFill>
                      <a:srgbClr val="FFF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22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주요내용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몬스터 전투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구현일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 날짜 쓰기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0655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8FA33E1-B039-43C6-800C-CADDF2E21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2" y="1946245"/>
            <a:ext cx="5193617" cy="37758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BE9189-C3BD-4F37-98A3-BDD843CBF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36786"/>
            <a:ext cx="5175735" cy="378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31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A3760B0-7306-4705-B589-F4F970306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991078"/>
              </p:ext>
            </p:extLst>
          </p:nvPr>
        </p:nvGraphicFramePr>
        <p:xfrm>
          <a:off x="764275" y="501302"/>
          <a:ext cx="10631604" cy="74168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771934">
                  <a:extLst>
                    <a:ext uri="{9D8B030D-6E8A-4147-A177-3AD203B41FA5}">
                      <a16:colId xmlns:a16="http://schemas.microsoft.com/office/drawing/2014/main" val="2813094173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5427613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802976654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1041048456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2384210958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3723522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도시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업무영역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김율곤</a:t>
                      </a:r>
                      <a:endParaRPr lang="ko-KR" altLang="en-US" dirty="0"/>
                    </a:p>
                  </a:txBody>
                  <a:tcPr>
                    <a:solidFill>
                      <a:srgbClr val="FFF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22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주요내용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머신 탑승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보스 전투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구현일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 날짜 쓰기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0655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7B26C3D-73D8-4F34-8A53-E6DC92B31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1" y="1993900"/>
            <a:ext cx="5460736" cy="3835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277C7A-C7E4-46B3-B56B-46BD48F86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1993900"/>
            <a:ext cx="5579031" cy="3835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6B9378-196B-4F20-BFA0-E48ADA2DB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78" y="1357978"/>
            <a:ext cx="8899798" cy="49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1" y="989148"/>
            <a:ext cx="1062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5113" y="440224"/>
            <a:ext cx="6351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30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E81F51-579A-44CB-9C81-7ECB7453C038}"/>
              </a:ext>
            </a:extLst>
          </p:cNvPr>
          <p:cNvSpPr/>
          <p:nvPr/>
        </p:nvSpPr>
        <p:spPr>
          <a:xfrm>
            <a:off x="969392" y="1212851"/>
            <a:ext cx="10744200" cy="4432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B15C5640-1F7D-43B1-AD01-2BBF51E00DF0}"/>
              </a:ext>
            </a:extLst>
          </p:cNvPr>
          <p:cNvSpPr txBox="1"/>
          <p:nvPr/>
        </p:nvSpPr>
        <p:spPr>
          <a:xfrm>
            <a:off x="1232439" y="1930058"/>
            <a:ext cx="811626" cy="3744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indent="-571500">
              <a:buFont typeface="Wingdings"/>
              <a:buChar char="u"/>
              <a:defRPr/>
            </a:pPr>
            <a:r>
              <a:rPr lang="en-US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3E9C87E4-1894-49F6-935D-C6F0996A85D0}"/>
              </a:ext>
            </a:extLst>
          </p:cNvPr>
          <p:cNvSpPr txBox="1"/>
          <p:nvPr/>
        </p:nvSpPr>
        <p:spPr>
          <a:xfrm>
            <a:off x="1229007" y="2872754"/>
            <a:ext cx="815058" cy="3747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indent="-571500">
              <a:buFont typeface="Wingdings"/>
              <a:buChar char="u"/>
              <a:defRPr/>
            </a:pPr>
            <a:r>
              <a:rPr lang="en-US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90D9738F-8762-429F-88DA-77B27534CE64}"/>
              </a:ext>
            </a:extLst>
          </p:cNvPr>
          <p:cNvSpPr txBox="1"/>
          <p:nvPr/>
        </p:nvSpPr>
        <p:spPr>
          <a:xfrm>
            <a:off x="2003672" y="1926028"/>
            <a:ext cx="84272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 err="1"/>
              <a:t>김율곤</a:t>
            </a:r>
            <a:r>
              <a:rPr lang="ko-KR" altLang="en-US" sz="2400" dirty="0"/>
              <a:t> </a:t>
            </a:r>
            <a:r>
              <a:rPr lang="en-US" altLang="ko-KR" sz="2400" dirty="0"/>
              <a:t>- </a:t>
            </a:r>
            <a:r>
              <a:rPr lang="ko-KR" altLang="en-US" sz="2400" dirty="0"/>
              <a:t>메인 개발자를 맡아 제작 및 총괄</a:t>
            </a:r>
            <a:r>
              <a:rPr lang="en-US" altLang="ko-KR" sz="2400" dirty="0"/>
              <a:t>,</a:t>
            </a:r>
            <a:r>
              <a:rPr lang="ko-KR" altLang="en-US" sz="2400" dirty="0"/>
              <a:t> 보스 전투 제작</a:t>
            </a:r>
            <a:r>
              <a:rPr lang="en-US" altLang="ko-KR" sz="2400" dirty="0"/>
              <a:t> 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95521596-DA89-42B1-84FF-AAFB4558CAC1}"/>
              </a:ext>
            </a:extLst>
          </p:cNvPr>
          <p:cNvSpPr txBox="1"/>
          <p:nvPr/>
        </p:nvSpPr>
        <p:spPr>
          <a:xfrm>
            <a:off x="2003674" y="2868724"/>
            <a:ext cx="8131198" cy="445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 err="1"/>
              <a:t>오승택</a:t>
            </a:r>
            <a:r>
              <a:rPr lang="ko-KR" altLang="en-US" sz="2400" dirty="0"/>
              <a:t> </a:t>
            </a:r>
            <a:r>
              <a:rPr lang="en-US" altLang="ko-KR" sz="2400" dirty="0"/>
              <a:t>- </a:t>
            </a:r>
            <a:r>
              <a:rPr lang="ko-KR" altLang="en-US" sz="2400" dirty="0"/>
              <a:t>기획 총괄</a:t>
            </a:r>
            <a:r>
              <a:rPr lang="en-US" altLang="ko-KR" sz="2400" dirty="0"/>
              <a:t>,</a:t>
            </a:r>
            <a:r>
              <a:rPr lang="ko-KR" altLang="en-US" sz="2400" dirty="0"/>
              <a:t> 캐비닛을 사용한 플레이어 무기 교체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BC9388-18C3-41F0-9B6B-EA112A97D889}"/>
              </a:ext>
            </a:extLst>
          </p:cNvPr>
          <p:cNvSpPr txBox="1"/>
          <p:nvPr/>
        </p:nvSpPr>
        <p:spPr>
          <a:xfrm>
            <a:off x="1229007" y="3815451"/>
            <a:ext cx="815058" cy="3750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indent="-571500">
              <a:buFont typeface="Wingdings"/>
              <a:buChar char="u"/>
              <a:defRPr/>
            </a:pPr>
            <a:r>
              <a:rPr lang="en-US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901CEA-15A7-45CB-A533-299EEF579AE5}"/>
              </a:ext>
            </a:extLst>
          </p:cNvPr>
          <p:cNvSpPr txBox="1"/>
          <p:nvPr/>
        </p:nvSpPr>
        <p:spPr>
          <a:xfrm>
            <a:off x="1229007" y="4737439"/>
            <a:ext cx="815058" cy="3769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71500" indent="-571500">
              <a:buFont typeface="Wingdings"/>
              <a:buChar char="u"/>
              <a:defRPr/>
            </a:pPr>
            <a:r>
              <a:rPr lang="en-US" altLang="ko-KR" sz="1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F7A94585-148F-4948-82E6-06865CE20B10}"/>
              </a:ext>
            </a:extLst>
          </p:cNvPr>
          <p:cNvSpPr txBox="1"/>
          <p:nvPr/>
        </p:nvSpPr>
        <p:spPr>
          <a:xfrm>
            <a:off x="2000242" y="3811421"/>
            <a:ext cx="63635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윤지현 </a:t>
            </a:r>
            <a:r>
              <a:rPr lang="en-US" altLang="ko-KR" sz="2400" dirty="0"/>
              <a:t>- </a:t>
            </a:r>
            <a:r>
              <a:rPr lang="ko-KR" altLang="en-US" sz="2400" dirty="0"/>
              <a:t>디자인 총괄</a:t>
            </a:r>
            <a:r>
              <a:rPr lang="en-US" altLang="ko-KR" sz="2400" dirty="0"/>
              <a:t>,</a:t>
            </a:r>
            <a:r>
              <a:rPr lang="ko-KR" altLang="en-US" sz="2400" dirty="0"/>
              <a:t> 무기 찾기 씬 제작 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B327CEAD-449D-4E1D-8CE5-B6A827DA1B89}"/>
              </a:ext>
            </a:extLst>
          </p:cNvPr>
          <p:cNvSpPr txBox="1"/>
          <p:nvPr/>
        </p:nvSpPr>
        <p:spPr>
          <a:xfrm>
            <a:off x="2003673" y="4733409"/>
            <a:ext cx="8361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 err="1"/>
              <a:t>이고은</a:t>
            </a:r>
            <a:r>
              <a:rPr lang="ko-KR" altLang="en-US" sz="2400" dirty="0"/>
              <a:t> </a:t>
            </a:r>
            <a:r>
              <a:rPr lang="en-US" altLang="ko-KR" sz="2400" dirty="0"/>
              <a:t>- </a:t>
            </a:r>
            <a:r>
              <a:rPr lang="ko-KR" altLang="en-US" sz="2400" dirty="0"/>
              <a:t>서브 개발자를 맡아 몬스터와 전투 씬 제작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4583F14-ABE7-4884-8EE0-2BB5FA721D54}"/>
              </a:ext>
            </a:extLst>
          </p:cNvPr>
          <p:cNvCxnSpPr/>
          <p:nvPr/>
        </p:nvCxnSpPr>
        <p:spPr>
          <a:xfrm>
            <a:off x="1000557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870F18D-B000-42B5-A84E-5FE177D7C0C9}"/>
              </a:ext>
            </a:extLst>
          </p:cNvPr>
          <p:cNvCxnSpPr/>
          <p:nvPr/>
        </p:nvCxnSpPr>
        <p:spPr>
          <a:xfrm>
            <a:off x="10430892" y="139979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97F0E8A-DA3E-46F2-BA90-B79320D651E9}"/>
              </a:ext>
            </a:extLst>
          </p:cNvPr>
          <p:cNvCxnSpPr/>
          <p:nvPr/>
        </p:nvCxnSpPr>
        <p:spPr>
          <a:xfrm>
            <a:off x="11705203" y="146339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6BF7B92-131C-4F9E-9CC2-BAE35DF97919}"/>
              </a:ext>
            </a:extLst>
          </p:cNvPr>
          <p:cNvCxnSpPr/>
          <p:nvPr/>
        </p:nvCxnSpPr>
        <p:spPr>
          <a:xfrm>
            <a:off x="10858914" y="146339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6C872E8-B892-4B50-AC27-93F24DC118B6}"/>
              </a:ext>
            </a:extLst>
          </p:cNvPr>
          <p:cNvSpPr txBox="1"/>
          <p:nvPr/>
        </p:nvSpPr>
        <p:spPr>
          <a:xfrm>
            <a:off x="1170796" y="437393"/>
            <a:ext cx="1874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</a:t>
            </a:r>
            <a:r>
              <a:rPr lang="ko-KR" altLang="en-US" sz="3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분담</a:t>
            </a:r>
          </a:p>
        </p:txBody>
      </p:sp>
    </p:spTree>
    <p:extLst>
      <p:ext uri="{BB962C8B-B14F-4D97-AF65-F5344CB8AC3E}">
        <p14:creationId xmlns:p14="http://schemas.microsoft.com/office/powerpoint/2010/main" val="1432610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5113" y="498947"/>
            <a:ext cx="6351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30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271044" y="153330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849615" y="147269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4583F14-ABE7-4884-8EE0-2BB5FA721D54}"/>
              </a:ext>
            </a:extLst>
          </p:cNvPr>
          <p:cNvCxnSpPr/>
          <p:nvPr/>
        </p:nvCxnSpPr>
        <p:spPr>
          <a:xfrm>
            <a:off x="1000557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870F18D-B000-42B5-A84E-5FE177D7C0C9}"/>
              </a:ext>
            </a:extLst>
          </p:cNvPr>
          <p:cNvCxnSpPr/>
          <p:nvPr/>
        </p:nvCxnSpPr>
        <p:spPr>
          <a:xfrm>
            <a:off x="10430892" y="14836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A39C854-65C3-40D0-AF9D-2E68560FC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1066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576B1-3A7D-402C-B4A3-49D4814DF099}"/>
              </a:ext>
            </a:extLst>
          </p:cNvPr>
          <p:cNvSpPr txBox="1"/>
          <p:nvPr/>
        </p:nvSpPr>
        <p:spPr>
          <a:xfrm>
            <a:off x="916006" y="372072"/>
            <a:ext cx="4541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>
                <a:solidFill>
                  <a:srgbClr val="00002F"/>
                </a:solidFill>
                <a:ea typeface="나눔스퀘어 ExtraBold" panose="020B0600000101010101" pitchFamily="50" charset="-127"/>
              </a:rPr>
              <a:t>개발 및 구현 </a:t>
            </a:r>
            <a:r>
              <a:rPr lang="en-US" altLang="ko-KR" sz="3000" spc="-150" dirty="0">
                <a:solidFill>
                  <a:srgbClr val="00002F"/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3000" spc="-150" dirty="0">
                <a:solidFill>
                  <a:srgbClr val="00002F"/>
                </a:solidFill>
                <a:ea typeface="나눔스퀘어 ExtraBold" panose="020B0600000101010101" pitchFamily="50" charset="-127"/>
              </a:rPr>
              <a:t>개발 일정</a:t>
            </a:r>
            <a:r>
              <a:rPr lang="en-US" altLang="ko-KR" sz="3000" spc="-150" dirty="0">
                <a:solidFill>
                  <a:srgbClr val="00002F"/>
                </a:solidFill>
                <a:ea typeface="나눔스퀘어 ExtraBold" panose="020B0600000101010101" pitchFamily="50" charset="-127"/>
              </a:rPr>
              <a:t>)</a:t>
            </a:r>
            <a:endParaRPr lang="ko-KR" altLang="en-US" sz="3000" spc="-150" dirty="0">
              <a:solidFill>
                <a:srgbClr val="00002F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A3B870D-5FF9-40B9-830E-08B1AA0AA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7" y="1197816"/>
            <a:ext cx="10813409" cy="506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5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F1D22F6-B10D-488F-8B85-7C7858493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13" y="1246931"/>
            <a:ext cx="11305896" cy="476797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5113" y="498947"/>
            <a:ext cx="6351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30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271044" y="153330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849615" y="147269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4583F14-ABE7-4884-8EE0-2BB5FA721D54}"/>
              </a:ext>
            </a:extLst>
          </p:cNvPr>
          <p:cNvCxnSpPr/>
          <p:nvPr/>
        </p:nvCxnSpPr>
        <p:spPr>
          <a:xfrm>
            <a:off x="1000557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870F18D-B000-42B5-A84E-5FE177D7C0C9}"/>
              </a:ext>
            </a:extLst>
          </p:cNvPr>
          <p:cNvCxnSpPr/>
          <p:nvPr/>
        </p:nvCxnSpPr>
        <p:spPr>
          <a:xfrm>
            <a:off x="10430892" y="148368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A39C854-65C3-40D0-AF9D-2E68560FC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1066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576B1-3A7D-402C-B4A3-49D4814DF099}"/>
              </a:ext>
            </a:extLst>
          </p:cNvPr>
          <p:cNvSpPr txBox="1"/>
          <p:nvPr/>
        </p:nvSpPr>
        <p:spPr>
          <a:xfrm>
            <a:off x="916006" y="372072"/>
            <a:ext cx="4541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 dirty="0">
                <a:solidFill>
                  <a:srgbClr val="00002F"/>
                </a:solidFill>
                <a:ea typeface="나눔스퀘어 ExtraBold" panose="020B0600000101010101" pitchFamily="50" charset="-127"/>
              </a:rPr>
              <a:t>개발 및 구현 </a:t>
            </a:r>
            <a:r>
              <a:rPr lang="en-US" altLang="ko-KR" sz="3000" spc="-150" dirty="0">
                <a:solidFill>
                  <a:srgbClr val="00002F"/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3000" spc="-150" dirty="0">
                <a:solidFill>
                  <a:srgbClr val="00002F"/>
                </a:solidFill>
                <a:ea typeface="나눔스퀘어 ExtraBold" panose="020B0600000101010101" pitchFamily="50" charset="-127"/>
              </a:rPr>
              <a:t>개발 일정</a:t>
            </a:r>
            <a:r>
              <a:rPr lang="en-US" altLang="ko-KR" sz="3000" spc="-150" dirty="0">
                <a:solidFill>
                  <a:srgbClr val="00002F"/>
                </a:solidFill>
                <a:ea typeface="나눔스퀘어 ExtraBold" panose="020B0600000101010101" pitchFamily="50" charset="-127"/>
              </a:rPr>
              <a:t>)</a:t>
            </a:r>
            <a:endParaRPr lang="ko-KR" altLang="en-US" sz="3000" spc="-150" dirty="0">
              <a:solidFill>
                <a:srgbClr val="00002F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D2DE907-4D3F-4159-9B35-34A3D2B22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5384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906F1D-4BDB-489B-9269-CBEF8482F5DC}"/>
              </a:ext>
            </a:extLst>
          </p:cNvPr>
          <p:cNvSpPr/>
          <p:nvPr/>
        </p:nvSpPr>
        <p:spPr>
          <a:xfrm>
            <a:off x="9622172" y="4026716"/>
            <a:ext cx="2193275" cy="1988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2214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3830" y="1736557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9087" y="2449777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29A82A8-D98B-4BE5-A05A-A89B84740869}"/>
              </a:ext>
            </a:extLst>
          </p:cNvPr>
          <p:cNvGrpSpPr/>
          <p:nvPr/>
        </p:nvGrpSpPr>
        <p:grpSpPr>
          <a:xfrm>
            <a:off x="4791469" y="1736557"/>
            <a:ext cx="2201573" cy="1862048"/>
            <a:chOff x="2566996" y="2497681"/>
            <a:chExt cx="2201573" cy="1862048"/>
          </a:xfrm>
        </p:grpSpPr>
        <p:sp>
          <p:nvSpPr>
            <p:cNvPr id="6" name="TextBox 5"/>
            <p:cNvSpPr txBox="1"/>
            <p:nvPr/>
          </p:nvSpPr>
          <p:spPr>
            <a:xfrm>
              <a:off x="2727756" y="2497681"/>
              <a:ext cx="2012089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566996" y="3210901"/>
              <a:ext cx="2201573" cy="4699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타임라인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527514" y="3938324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43181" y="627893"/>
            <a:ext cx="210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219303C-3B87-4C64-95C2-351171648A25}"/>
              </a:ext>
            </a:extLst>
          </p:cNvPr>
          <p:cNvGrpSpPr/>
          <p:nvPr/>
        </p:nvGrpSpPr>
        <p:grpSpPr>
          <a:xfrm>
            <a:off x="7883851" y="1753703"/>
            <a:ext cx="2201573" cy="1862048"/>
            <a:chOff x="2478961" y="2497681"/>
            <a:chExt cx="2201573" cy="18620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0FD2AE-636F-48AD-8760-198FDD050845}"/>
                </a:ext>
              </a:extLst>
            </p:cNvPr>
            <p:cNvSpPr txBox="1"/>
            <p:nvPr/>
          </p:nvSpPr>
          <p:spPr>
            <a:xfrm>
              <a:off x="2727756" y="2497681"/>
              <a:ext cx="189346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0A0ED20-BD9D-45ED-BFCB-441644928E0C}"/>
                </a:ext>
              </a:extLst>
            </p:cNvPr>
            <p:cNvSpPr/>
            <p:nvPr/>
          </p:nvSpPr>
          <p:spPr>
            <a:xfrm>
              <a:off x="2478961" y="3214075"/>
              <a:ext cx="2201573" cy="4699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씬 구현 내용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1B507D-51EE-45CD-95C8-0ED59CA86B2F}"/>
              </a:ext>
            </a:extLst>
          </p:cNvPr>
          <p:cNvGrpSpPr/>
          <p:nvPr/>
        </p:nvGrpSpPr>
        <p:grpSpPr>
          <a:xfrm>
            <a:off x="3055423" y="3938324"/>
            <a:ext cx="2201573" cy="1862048"/>
            <a:chOff x="2573702" y="2497681"/>
            <a:chExt cx="2201573" cy="186204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B387D9-4B3D-4074-9986-45C26F5DB03B}"/>
                </a:ext>
              </a:extLst>
            </p:cNvPr>
            <p:cNvSpPr txBox="1"/>
            <p:nvPr/>
          </p:nvSpPr>
          <p:spPr>
            <a:xfrm>
              <a:off x="2727756" y="2497681"/>
              <a:ext cx="189346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BCB8293-7F0D-4D0F-96E7-1B59CD7D199A}"/>
                </a:ext>
              </a:extLst>
            </p:cNvPr>
            <p:cNvSpPr/>
            <p:nvPr/>
          </p:nvSpPr>
          <p:spPr>
            <a:xfrm>
              <a:off x="2573702" y="3205549"/>
              <a:ext cx="2201573" cy="4699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역할 분담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A579FE5-C247-45FD-BF89-9526DD90CA0B}"/>
              </a:ext>
            </a:extLst>
          </p:cNvPr>
          <p:cNvSpPr/>
          <p:nvPr/>
        </p:nvSpPr>
        <p:spPr>
          <a:xfrm>
            <a:off x="5892256" y="4628293"/>
            <a:ext cx="3163985" cy="6206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및 구현</a:t>
            </a:r>
            <a:endParaRPr lang="en-US" altLang="ko-KR" sz="2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일정</a:t>
            </a:r>
            <a:r>
              <a:rPr lang="en-US" altLang="ko-KR" sz="2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6521" y="989148"/>
            <a:ext cx="1053350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08275" y="462897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113" y="498947"/>
            <a:ext cx="6351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0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011940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505498" y="2165873"/>
            <a:ext cx="247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graphicFrame>
        <p:nvGraphicFramePr>
          <p:cNvPr id="25" name="표 8">
            <a:extLst>
              <a:ext uri="{FF2B5EF4-FFF2-40B4-BE49-F238E27FC236}">
                <a16:creationId xmlns:a16="http://schemas.microsoft.com/office/drawing/2014/main" id="{8E5C34E8-B1C5-4E9D-8A8B-C0D8D4986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15356"/>
              </p:ext>
            </p:extLst>
          </p:nvPr>
        </p:nvGraphicFramePr>
        <p:xfrm>
          <a:off x="1208015" y="1286941"/>
          <a:ext cx="9582877" cy="4610445"/>
        </p:xfrm>
        <a:graphic>
          <a:graphicData uri="http://schemas.openxmlformats.org/drawingml/2006/table">
            <a:tbl>
              <a:tblPr firstCol="1">
                <a:tableStyleId>{74C1A8A3-306A-4EB7-A6B1-4F7E0EB9C5D6}</a:tableStyleId>
              </a:tblPr>
              <a:tblGrid>
                <a:gridCol w="1983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6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dirty="0"/>
                        <a:t>장르</a:t>
                      </a:r>
                      <a:endParaRPr lang="ko-KR" altLang="en-US" b="1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100" dirty="0"/>
                        <a:t>VR</a:t>
                      </a:r>
                      <a:r>
                        <a:rPr lang="ko-KR" altLang="en-US" sz="2100" dirty="0"/>
                        <a:t> 액션 게임</a:t>
                      </a:r>
                      <a:endParaRPr lang="ko-KR" altLang="en-US" sz="21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6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dirty="0"/>
                        <a:t>플랫폼</a:t>
                      </a:r>
                      <a:endParaRPr lang="ko-KR" altLang="en-US" b="1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100" dirty="0"/>
                        <a:t>Oculus</a:t>
                      </a:r>
                      <a:r>
                        <a:rPr lang="ko-KR" altLang="en-US" sz="2100" dirty="0"/>
                        <a:t> </a:t>
                      </a:r>
                      <a:r>
                        <a:rPr lang="en-US" altLang="ko-KR" sz="2100" dirty="0"/>
                        <a:t>Quest</a:t>
                      </a:r>
                      <a:endParaRPr lang="ko-KR" altLang="en-US" sz="21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6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dirty="0"/>
                        <a:t>타겟 연령</a:t>
                      </a:r>
                      <a:endParaRPr lang="ko-KR" altLang="en-US" b="1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100" dirty="0"/>
                        <a:t>13</a:t>
                      </a:r>
                      <a:r>
                        <a:rPr lang="ko-KR" altLang="en-US" sz="2100" dirty="0"/>
                        <a:t>세 이상</a:t>
                      </a:r>
                      <a:endParaRPr lang="ko-KR" altLang="en-US" sz="21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6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dirty="0"/>
                        <a:t>체험 인원</a:t>
                      </a:r>
                      <a:endParaRPr lang="ko-KR" altLang="en-US" b="1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100" dirty="0"/>
                        <a:t>싱글 플레이</a:t>
                      </a:r>
                      <a:endParaRPr lang="ko-KR" altLang="en-US" sz="21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6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dirty="0"/>
                        <a:t>개발 엔진</a:t>
                      </a:r>
                      <a:endParaRPr lang="ko-KR" altLang="en-US" b="1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100" dirty="0"/>
                        <a:t>Unity</a:t>
                      </a:r>
                      <a:endParaRPr lang="ko-KR" altLang="en-US" sz="21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86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dirty="0"/>
                        <a:t>플레이타임</a:t>
                      </a:r>
                      <a:endParaRPr lang="ko-KR" altLang="en-US" b="1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100" dirty="0"/>
                        <a:t>4</a:t>
                      </a:r>
                      <a:r>
                        <a:rPr lang="ko-KR" altLang="en-US" sz="2100" dirty="0"/>
                        <a:t>분 내외</a:t>
                      </a:r>
                      <a:endParaRPr lang="ko-KR" altLang="en-US" sz="21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86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dirty="0"/>
                        <a:t>게임소개</a:t>
                      </a:r>
                      <a:endParaRPr lang="ko-KR" altLang="en-US" b="1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100" dirty="0"/>
                        <a:t>마을을 습격하는 </a:t>
                      </a:r>
                      <a:r>
                        <a:rPr lang="ko-KR" altLang="en-US" sz="2100" dirty="0" err="1"/>
                        <a:t>빌런으로부터</a:t>
                      </a:r>
                      <a:r>
                        <a:rPr lang="ko-KR" altLang="en-US" sz="2100" dirty="0"/>
                        <a:t> 마을을 지키는 게임</a:t>
                      </a:r>
                      <a:endParaRPr lang="ko-KR" altLang="en-US" sz="21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0C06211-68C0-4EE9-8ECE-735CD9C3D0FB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916797D-EBCA-4365-97A5-FFA7791859AC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B3691D8-194B-4896-ADB1-06F80A17DC30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 flipV="1">
            <a:off x="1026522" y="960612"/>
            <a:ext cx="2696392" cy="285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08275" y="463346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310" y="498947"/>
            <a:ext cx="570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30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05498" y="2165873"/>
            <a:ext cx="247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20FCBCF-78DF-4981-A4CC-A47156700052}"/>
              </a:ext>
            </a:extLst>
          </p:cNvPr>
          <p:cNvGrpSpPr/>
          <p:nvPr/>
        </p:nvGrpSpPr>
        <p:grpSpPr>
          <a:xfrm>
            <a:off x="455532" y="1334979"/>
            <a:ext cx="11093389" cy="4926103"/>
            <a:chOff x="570323" y="1249420"/>
            <a:chExt cx="11093389" cy="492610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3F768B6-57C8-4D96-BB5C-5B6E4038F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0323" y="1353830"/>
              <a:ext cx="4758079" cy="441492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7671F0D-C1D2-4772-89AB-D42D844FA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790140" y="1249420"/>
              <a:ext cx="4873572" cy="2550136"/>
            </a:xfrm>
            <a:prstGeom prst="rect">
              <a:avLst/>
            </a:prstGeom>
          </p:spPr>
        </p:pic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D3BB1FE4-59C4-4C6F-B4EB-B7D9FCC1228A}"/>
                </a:ext>
              </a:extLst>
            </p:cNvPr>
            <p:cNvSpPr/>
            <p:nvPr/>
          </p:nvSpPr>
          <p:spPr>
            <a:xfrm>
              <a:off x="5552134" y="3125900"/>
              <a:ext cx="1087731" cy="7584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FCE5FBE-3C44-439A-A3A3-40B6F8CD6B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786562" y="3841134"/>
              <a:ext cx="4862800" cy="2334389"/>
            </a:xfrm>
            <a:prstGeom prst="rect">
              <a:avLst/>
            </a:prstGeom>
          </p:spPr>
        </p:pic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1913E49-9E47-4E1C-965B-C0E4A8A87350}"/>
              </a:ext>
            </a:extLst>
          </p:cNvPr>
          <p:cNvCxnSpPr/>
          <p:nvPr/>
        </p:nvCxnSpPr>
        <p:spPr>
          <a:xfrm>
            <a:off x="10011940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89025EC-92FF-47CC-B587-240C9B674F4E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E59D219-9643-4F37-908E-1E5BAD3C1531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BF04966-CAEB-48E2-BE3E-92B46A00AE69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FE6ADA9-AC85-44C5-B0EB-D527C77C229D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98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82627" y="43739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타임 라인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113" y="498947"/>
            <a:ext cx="6351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30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B116FC1-2583-4011-97A3-BFA86DF0B293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EBAADA6-60F1-49D8-A379-3AD71F23DAF9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1C3DD69-59B4-44C2-98B1-38566C7383B1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3C0AAEF-7F36-423C-A504-D275B74ABB41}"/>
              </a:ext>
            </a:extLst>
          </p:cNvPr>
          <p:cNvCxnSpPr/>
          <p:nvPr/>
        </p:nvCxnSpPr>
        <p:spPr>
          <a:xfrm>
            <a:off x="10430892" y="146339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E9FD94C-2F09-4AF9-A866-87941DDA3E41}"/>
              </a:ext>
            </a:extLst>
          </p:cNvPr>
          <p:cNvCxnSpPr/>
          <p:nvPr/>
        </p:nvCxnSpPr>
        <p:spPr>
          <a:xfrm>
            <a:off x="10011940" y="146339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E6F5B6-B1E9-416D-B63A-0E953191AEC2}"/>
              </a:ext>
            </a:extLst>
          </p:cNvPr>
          <p:cNvGrpSpPr/>
          <p:nvPr/>
        </p:nvGrpSpPr>
        <p:grpSpPr>
          <a:xfrm>
            <a:off x="1062851" y="1921080"/>
            <a:ext cx="9309089" cy="3461509"/>
            <a:chOff x="1089445" y="2574725"/>
            <a:chExt cx="9309089" cy="2833030"/>
          </a:xfrm>
        </p:grpSpPr>
        <p:sp>
          <p:nvSpPr>
            <p:cNvPr id="50" name="왼쪽 대괄호 49">
              <a:extLst>
                <a:ext uri="{FF2B5EF4-FFF2-40B4-BE49-F238E27FC236}">
                  <a16:creationId xmlns:a16="http://schemas.microsoft.com/office/drawing/2014/main" id="{D81DD8E0-7E2F-4C15-902E-D8D94FB3C445}"/>
                </a:ext>
              </a:extLst>
            </p:cNvPr>
            <p:cNvSpPr/>
            <p:nvPr/>
          </p:nvSpPr>
          <p:spPr>
            <a:xfrm rot="5400000">
              <a:off x="2850110" y="2239351"/>
              <a:ext cx="528252" cy="1916626"/>
            </a:xfrm>
            <a:prstGeom prst="leftBracke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왼쪽 대괄호 50">
              <a:extLst>
                <a:ext uri="{FF2B5EF4-FFF2-40B4-BE49-F238E27FC236}">
                  <a16:creationId xmlns:a16="http://schemas.microsoft.com/office/drawing/2014/main" id="{23D3BD50-5F88-4858-9098-A98F191B3FCA}"/>
                </a:ext>
              </a:extLst>
            </p:cNvPr>
            <p:cNvSpPr/>
            <p:nvPr/>
          </p:nvSpPr>
          <p:spPr>
            <a:xfrm rot="5400000">
              <a:off x="7066288" y="1052815"/>
              <a:ext cx="528252" cy="4267766"/>
            </a:xfrm>
            <a:prstGeom prst="leftBracke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2A8A0EA-5A0A-4EA5-ACA2-DD065AA771FF}"/>
                </a:ext>
              </a:extLst>
            </p:cNvPr>
            <p:cNvSpPr txBox="1"/>
            <p:nvPr/>
          </p:nvSpPr>
          <p:spPr>
            <a:xfrm>
              <a:off x="2184365" y="2578103"/>
              <a:ext cx="1375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Office</a:t>
              </a:r>
              <a:endParaRPr lang="ko-KR" altLang="en-US" sz="12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C33D0D-E1AF-41D4-9130-C70C1AD218F6}"/>
                </a:ext>
              </a:extLst>
            </p:cNvPr>
            <p:cNvSpPr txBox="1"/>
            <p:nvPr/>
          </p:nvSpPr>
          <p:spPr>
            <a:xfrm>
              <a:off x="5702462" y="2578103"/>
              <a:ext cx="32367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City</a:t>
              </a:r>
              <a:endParaRPr lang="ko-KR" altLang="en-US" sz="12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FD0E7CB-8B46-4315-9341-FAFA749B8A92}"/>
                </a:ext>
              </a:extLst>
            </p:cNvPr>
            <p:cNvSpPr txBox="1"/>
            <p:nvPr/>
          </p:nvSpPr>
          <p:spPr>
            <a:xfrm>
              <a:off x="1971220" y="4976868"/>
              <a:ext cx="9880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조작 설명 및 출발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2DFC0A2-1010-4303-84EC-32455596199E}"/>
                </a:ext>
              </a:extLst>
            </p:cNvPr>
            <p:cNvSpPr txBox="1"/>
            <p:nvPr/>
          </p:nvSpPr>
          <p:spPr>
            <a:xfrm>
              <a:off x="3409502" y="4976868"/>
              <a:ext cx="9880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err="1"/>
                <a:t>돌아다니며무기습득</a:t>
              </a:r>
              <a:endParaRPr lang="ko-KR" altLang="en-US" sz="11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C18F358-8A20-4630-9CDB-47D873CDD378}"/>
                </a:ext>
              </a:extLst>
            </p:cNvPr>
            <p:cNvSpPr txBox="1"/>
            <p:nvPr/>
          </p:nvSpPr>
          <p:spPr>
            <a:xfrm>
              <a:off x="4674094" y="4998459"/>
              <a:ext cx="9880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전투 도움말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610447-13B4-4D35-83FD-1F71C4C62F61}"/>
                </a:ext>
              </a:extLst>
            </p:cNvPr>
            <p:cNvSpPr txBox="1"/>
            <p:nvPr/>
          </p:nvSpPr>
          <p:spPr>
            <a:xfrm>
              <a:off x="6207915" y="4976062"/>
              <a:ext cx="9880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몬스터 전투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D362E2-E689-4954-B075-4C7DEF49CA65}"/>
                </a:ext>
              </a:extLst>
            </p:cNvPr>
            <p:cNvSpPr txBox="1"/>
            <p:nvPr/>
          </p:nvSpPr>
          <p:spPr>
            <a:xfrm>
              <a:off x="8068241" y="4976062"/>
              <a:ext cx="9880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  보스 전투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34B99FB-6298-450E-A7E4-ABBF22D5B1ED}"/>
                </a:ext>
              </a:extLst>
            </p:cNvPr>
            <p:cNvSpPr txBox="1"/>
            <p:nvPr/>
          </p:nvSpPr>
          <p:spPr>
            <a:xfrm>
              <a:off x="9398778" y="4976868"/>
              <a:ext cx="9880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 엔딩</a:t>
              </a: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C5F227D4-5EDA-49E2-A4EA-E835C5EC8E9F}"/>
                </a:ext>
              </a:extLst>
            </p:cNvPr>
            <p:cNvCxnSpPr>
              <a:cxnSpLocks/>
            </p:cNvCxnSpPr>
            <p:nvPr/>
          </p:nvCxnSpPr>
          <p:spPr>
            <a:xfrm>
              <a:off x="2451739" y="4111764"/>
              <a:ext cx="0" cy="713926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93FBC80-2E8E-4640-9517-5071DEEDBE67}"/>
                </a:ext>
              </a:extLst>
            </p:cNvPr>
            <p:cNvCxnSpPr>
              <a:cxnSpLocks/>
            </p:cNvCxnSpPr>
            <p:nvPr/>
          </p:nvCxnSpPr>
          <p:spPr>
            <a:xfrm>
              <a:off x="3895498" y="4107007"/>
              <a:ext cx="0" cy="71392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F3525570-8F7D-4B23-8F06-6369DE71D712}"/>
                </a:ext>
              </a:extLst>
            </p:cNvPr>
            <p:cNvCxnSpPr>
              <a:cxnSpLocks/>
            </p:cNvCxnSpPr>
            <p:nvPr/>
          </p:nvCxnSpPr>
          <p:spPr>
            <a:xfrm>
              <a:off x="5152464" y="4107007"/>
              <a:ext cx="0" cy="713926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D5DFD755-8968-4E29-B1B2-0FC45BB181DA}"/>
                </a:ext>
              </a:extLst>
            </p:cNvPr>
            <p:cNvCxnSpPr>
              <a:cxnSpLocks/>
            </p:cNvCxnSpPr>
            <p:nvPr/>
          </p:nvCxnSpPr>
          <p:spPr>
            <a:xfrm>
              <a:off x="6690915" y="4107007"/>
              <a:ext cx="0" cy="713926"/>
            </a:xfrm>
            <a:prstGeom prst="straightConnector1">
              <a:avLst/>
            </a:prstGeom>
            <a:ln>
              <a:solidFill>
                <a:schemeClr val="accent4">
                  <a:lumMod val="40000"/>
                  <a:lumOff val="6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3058AA22-46A0-46C4-AC53-6DE1546B1A6B}"/>
                </a:ext>
              </a:extLst>
            </p:cNvPr>
            <p:cNvCxnSpPr>
              <a:cxnSpLocks/>
            </p:cNvCxnSpPr>
            <p:nvPr/>
          </p:nvCxnSpPr>
          <p:spPr>
            <a:xfrm>
              <a:off x="8556375" y="4100747"/>
              <a:ext cx="0" cy="713926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298B0FEB-6434-4FC7-978D-D7F6115A5334}"/>
                </a:ext>
              </a:extLst>
            </p:cNvPr>
            <p:cNvCxnSpPr>
              <a:cxnSpLocks/>
            </p:cNvCxnSpPr>
            <p:nvPr/>
          </p:nvCxnSpPr>
          <p:spPr>
            <a:xfrm>
              <a:off x="9883529" y="4100747"/>
              <a:ext cx="0" cy="713926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화살표: 오각형 65">
              <a:extLst>
                <a:ext uri="{FF2B5EF4-FFF2-40B4-BE49-F238E27FC236}">
                  <a16:creationId xmlns:a16="http://schemas.microsoft.com/office/drawing/2014/main" id="{64360B52-6CD7-4067-A54E-EF9E5EE76B8D}"/>
                </a:ext>
              </a:extLst>
            </p:cNvPr>
            <p:cNvSpPr/>
            <p:nvPr/>
          </p:nvSpPr>
          <p:spPr>
            <a:xfrm>
              <a:off x="1670669" y="3450824"/>
              <a:ext cx="1515849" cy="64772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화살표: 갈매기형 수장 66">
              <a:extLst>
                <a:ext uri="{FF2B5EF4-FFF2-40B4-BE49-F238E27FC236}">
                  <a16:creationId xmlns:a16="http://schemas.microsoft.com/office/drawing/2014/main" id="{5111897A-727E-49B6-B469-F3F15BA6117D}"/>
                </a:ext>
              </a:extLst>
            </p:cNvPr>
            <p:cNvSpPr/>
            <p:nvPr/>
          </p:nvSpPr>
          <p:spPr>
            <a:xfrm>
              <a:off x="3036178" y="3476444"/>
              <a:ext cx="1800071" cy="643080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화살표: 갈매기형 수장 67">
              <a:extLst>
                <a:ext uri="{FF2B5EF4-FFF2-40B4-BE49-F238E27FC236}">
                  <a16:creationId xmlns:a16="http://schemas.microsoft.com/office/drawing/2014/main" id="{8A152043-0665-4886-9744-40FDC427FF03}"/>
                </a:ext>
              </a:extLst>
            </p:cNvPr>
            <p:cNvSpPr/>
            <p:nvPr/>
          </p:nvSpPr>
          <p:spPr>
            <a:xfrm>
              <a:off x="4729952" y="3476444"/>
              <a:ext cx="1053042" cy="643080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화살표: 갈매기형 수장 68">
              <a:extLst>
                <a:ext uri="{FF2B5EF4-FFF2-40B4-BE49-F238E27FC236}">
                  <a16:creationId xmlns:a16="http://schemas.microsoft.com/office/drawing/2014/main" id="{3355DC13-DC06-45FC-9525-082AB6751B16}"/>
                </a:ext>
              </a:extLst>
            </p:cNvPr>
            <p:cNvSpPr/>
            <p:nvPr/>
          </p:nvSpPr>
          <p:spPr>
            <a:xfrm>
              <a:off x="5615984" y="3466861"/>
              <a:ext cx="2017858" cy="652663"/>
            </a:xfrm>
            <a:prstGeom prst="chevr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화살표: 갈매기형 수장 69">
              <a:extLst>
                <a:ext uri="{FF2B5EF4-FFF2-40B4-BE49-F238E27FC236}">
                  <a16:creationId xmlns:a16="http://schemas.microsoft.com/office/drawing/2014/main" id="{A7CF4692-271E-45ED-A437-B7045CA47756}"/>
                </a:ext>
              </a:extLst>
            </p:cNvPr>
            <p:cNvSpPr/>
            <p:nvPr/>
          </p:nvSpPr>
          <p:spPr>
            <a:xfrm>
              <a:off x="7476768" y="3476444"/>
              <a:ext cx="1987529" cy="637446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화살표: 갈매기형 수장 70">
              <a:extLst>
                <a:ext uri="{FF2B5EF4-FFF2-40B4-BE49-F238E27FC236}">
                  <a16:creationId xmlns:a16="http://schemas.microsoft.com/office/drawing/2014/main" id="{EB6224A3-C425-44C0-98AB-23D5BC59F9D2}"/>
                </a:ext>
              </a:extLst>
            </p:cNvPr>
            <p:cNvSpPr/>
            <p:nvPr/>
          </p:nvSpPr>
          <p:spPr>
            <a:xfrm>
              <a:off x="9261448" y="3466860"/>
              <a:ext cx="1137086" cy="647029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왼쪽 대괄호 71">
              <a:extLst>
                <a:ext uri="{FF2B5EF4-FFF2-40B4-BE49-F238E27FC236}">
                  <a16:creationId xmlns:a16="http://schemas.microsoft.com/office/drawing/2014/main" id="{821C7B91-0E92-4AB4-A87F-D892C136A350}"/>
                </a:ext>
              </a:extLst>
            </p:cNvPr>
            <p:cNvSpPr/>
            <p:nvPr/>
          </p:nvSpPr>
          <p:spPr>
            <a:xfrm rot="5400000">
              <a:off x="4396008" y="2782224"/>
              <a:ext cx="528252" cy="793215"/>
            </a:xfrm>
            <a:prstGeom prst="leftBracke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2EFF323-AD1F-4396-969E-6E848B93ED2A}"/>
                </a:ext>
              </a:extLst>
            </p:cNvPr>
            <p:cNvSpPr txBox="1"/>
            <p:nvPr/>
          </p:nvSpPr>
          <p:spPr>
            <a:xfrm>
              <a:off x="4214300" y="2578103"/>
              <a:ext cx="940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배경 전환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2274023-8327-4A4D-AB33-0508CFCCC106}"/>
                </a:ext>
              </a:extLst>
            </p:cNvPr>
            <p:cNvSpPr txBox="1"/>
            <p:nvPr/>
          </p:nvSpPr>
          <p:spPr>
            <a:xfrm>
              <a:off x="1089445" y="2574725"/>
              <a:ext cx="1375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배경 </a:t>
              </a:r>
              <a:r>
                <a:rPr lang="en-US" altLang="ko-KR" sz="1200" dirty="0"/>
                <a:t>: </a:t>
              </a:r>
              <a:endParaRPr lang="ko-KR" altLang="en-US" sz="1200" dirty="0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4F1436B-AADC-48C9-A410-494E84B4E749}"/>
              </a:ext>
            </a:extLst>
          </p:cNvPr>
          <p:cNvSpPr txBox="1"/>
          <p:nvPr/>
        </p:nvSpPr>
        <p:spPr>
          <a:xfrm>
            <a:off x="2483759" y="3829163"/>
            <a:ext cx="82457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 15</a:t>
            </a:r>
            <a:r>
              <a:rPr lang="ko-KR" altLang="en-US" sz="1200" dirty="0"/>
              <a:t>초                     </a:t>
            </a:r>
            <a:r>
              <a:rPr lang="en-US" altLang="ko-KR" sz="1200" dirty="0"/>
              <a:t>1</a:t>
            </a:r>
            <a:r>
              <a:rPr lang="ko-KR" altLang="en-US" sz="1200" dirty="0"/>
              <a:t>분</a:t>
            </a:r>
            <a:r>
              <a:rPr lang="en-US" altLang="ko-KR" sz="1200" dirty="0"/>
              <a:t>15</a:t>
            </a:r>
            <a:r>
              <a:rPr lang="ko-KR" altLang="en-US" sz="1200" dirty="0"/>
              <a:t>초            </a:t>
            </a:r>
            <a:r>
              <a:rPr lang="en-US" altLang="ko-KR" sz="1200" dirty="0"/>
              <a:t>1</a:t>
            </a:r>
            <a:r>
              <a:rPr lang="ko-KR" altLang="en-US" sz="1200" dirty="0"/>
              <a:t>분</a:t>
            </a:r>
            <a:r>
              <a:rPr lang="en-US" altLang="ko-KR" sz="1200" dirty="0"/>
              <a:t>30</a:t>
            </a:r>
            <a:r>
              <a:rPr lang="ko-KR" altLang="en-US" sz="1200" dirty="0"/>
              <a:t>초                       </a:t>
            </a:r>
            <a:r>
              <a:rPr lang="en-US" altLang="ko-KR" sz="1200" dirty="0"/>
              <a:t>2</a:t>
            </a:r>
            <a:r>
              <a:rPr lang="ko-KR" altLang="en-US" sz="1200" dirty="0"/>
              <a:t>분</a:t>
            </a:r>
            <a:r>
              <a:rPr lang="en-US" altLang="ko-KR" sz="1200" dirty="0"/>
              <a:t>50</a:t>
            </a:r>
            <a:r>
              <a:rPr lang="ko-KR" altLang="en-US" sz="1200" dirty="0"/>
              <a:t>초                     </a:t>
            </a:r>
            <a:r>
              <a:rPr lang="en-US" altLang="ko-KR" sz="1200" dirty="0"/>
              <a:t>3</a:t>
            </a:r>
            <a:r>
              <a:rPr lang="ko-KR" altLang="en-US" sz="1200" dirty="0"/>
              <a:t>분</a:t>
            </a:r>
            <a:r>
              <a:rPr lang="en-US" altLang="ko-KR" sz="1200" dirty="0"/>
              <a:t>50</a:t>
            </a:r>
            <a:r>
              <a:rPr lang="ko-KR" altLang="en-US" sz="1200" dirty="0"/>
              <a:t>초                  </a:t>
            </a:r>
            <a:r>
              <a:rPr lang="en-US" altLang="ko-KR" sz="1200" dirty="0"/>
              <a:t>4</a:t>
            </a:r>
            <a:r>
              <a:rPr lang="ko-KR" altLang="en-US" sz="1200" dirty="0"/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A3760B0-7306-4705-B589-F4F970306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2065"/>
              </p:ext>
            </p:extLst>
          </p:nvPr>
        </p:nvGraphicFramePr>
        <p:xfrm>
          <a:off x="764275" y="501302"/>
          <a:ext cx="10631604" cy="74168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771934">
                  <a:extLst>
                    <a:ext uri="{9D8B030D-6E8A-4147-A177-3AD203B41FA5}">
                      <a16:colId xmlns:a16="http://schemas.microsoft.com/office/drawing/2014/main" val="2813094173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5427613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802976654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1041048456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2384210958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3723522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메뉴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업무영역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시작 전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윤지현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22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주요내용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메뉴 선택 화면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구현일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 날짜 쓰기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06557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FB94F51A-C277-4726-8E92-D3AE0408EA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1" y="2089041"/>
            <a:ext cx="5185229" cy="3608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63336F-3D21-46CE-88F6-743499892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50" y="2089041"/>
            <a:ext cx="5185229" cy="351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8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A3760B0-7306-4705-B589-F4F970306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132665"/>
              </p:ext>
            </p:extLst>
          </p:nvPr>
        </p:nvGraphicFramePr>
        <p:xfrm>
          <a:off x="764275" y="501302"/>
          <a:ext cx="10631604" cy="74168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771934">
                  <a:extLst>
                    <a:ext uri="{9D8B030D-6E8A-4147-A177-3AD203B41FA5}">
                      <a16:colId xmlns:a16="http://schemas.microsoft.com/office/drawing/2014/main" val="2813094173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5427613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802976654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1041048456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2384210958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3723522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사무실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업무영역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행동 안내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윤지현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22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주요내용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시나리오 안내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구현일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 날짜 쓰기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0655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199C30F-D8A7-40DD-9E10-710CB5B95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81" y="1983701"/>
            <a:ext cx="9203557" cy="42744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AAF0B8-9485-4D6B-985D-29AFD489A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03" y="1983700"/>
            <a:ext cx="5200297" cy="42744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0185B9-BF2D-4614-9AC2-6BDE0AF3E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3701"/>
            <a:ext cx="5600504" cy="427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A3760B0-7306-4705-B589-F4F970306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46006"/>
              </p:ext>
            </p:extLst>
          </p:nvPr>
        </p:nvGraphicFramePr>
        <p:xfrm>
          <a:off x="764275" y="501302"/>
          <a:ext cx="10631604" cy="74168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771934">
                  <a:extLst>
                    <a:ext uri="{9D8B030D-6E8A-4147-A177-3AD203B41FA5}">
                      <a16:colId xmlns:a16="http://schemas.microsoft.com/office/drawing/2014/main" val="2813094173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5427613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802976654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1041048456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2384210958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3723522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도시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업무영역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시작 전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오승택</a:t>
                      </a:r>
                      <a:endParaRPr lang="ko-KR" altLang="en-US" dirty="0"/>
                    </a:p>
                  </a:txBody>
                  <a:tcPr>
                    <a:solidFill>
                      <a:srgbClr val="FFF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22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주요내용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시나리오 안내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구현일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 날짜 쓰기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06557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16A17D2-3F30-4E39-A096-AE7EC07E3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614665"/>
              </p:ext>
            </p:extLst>
          </p:nvPr>
        </p:nvGraphicFramePr>
        <p:xfrm>
          <a:off x="7684316" y="3179611"/>
          <a:ext cx="4063902" cy="1358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3902">
                  <a:extLst>
                    <a:ext uri="{9D8B030D-6E8A-4147-A177-3AD203B41FA5}">
                      <a16:colId xmlns:a16="http://schemas.microsoft.com/office/drawing/2014/main" val="3327106280"/>
                    </a:ext>
                  </a:extLst>
                </a:gridCol>
              </a:tblGrid>
              <a:tr h="469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상세내용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733334"/>
                  </a:ext>
                </a:extLst>
              </a:tr>
              <a:tr h="889138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Scene 2 </a:t>
                      </a:r>
                      <a:r>
                        <a:rPr lang="ko-KR" altLang="en-US" dirty="0"/>
                        <a:t>시작 점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시나리오 설명</a:t>
                      </a:r>
                      <a:endParaRPr lang="en-US" altLang="ko-KR" dirty="0"/>
                    </a:p>
                  </a:txBody>
                  <a:tcPr>
                    <a:solidFill>
                      <a:srgbClr val="FFF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41651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9159202-2ED2-461C-975A-74862C18B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2" y="2130985"/>
            <a:ext cx="6299242" cy="377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09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A3760B0-7306-4705-B589-F4F970306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31749"/>
              </p:ext>
            </p:extLst>
          </p:nvPr>
        </p:nvGraphicFramePr>
        <p:xfrm>
          <a:off x="764275" y="501302"/>
          <a:ext cx="10631604" cy="74168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771934">
                  <a:extLst>
                    <a:ext uri="{9D8B030D-6E8A-4147-A177-3AD203B41FA5}">
                      <a16:colId xmlns:a16="http://schemas.microsoft.com/office/drawing/2014/main" val="2813094173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5427613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802976654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1041048456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2384210958"/>
                    </a:ext>
                  </a:extLst>
                </a:gridCol>
                <a:gridCol w="1771934">
                  <a:extLst>
                    <a:ext uri="{9D8B030D-6E8A-4147-A177-3AD203B41FA5}">
                      <a16:colId xmlns:a16="http://schemas.microsoft.com/office/drawing/2014/main" val="3723522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도시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업무영역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무기 교환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오승택</a:t>
                      </a:r>
                      <a:endParaRPr lang="ko-KR" altLang="en-US" dirty="0"/>
                    </a:p>
                  </a:txBody>
                  <a:tcPr>
                    <a:solidFill>
                      <a:srgbClr val="FFF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22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주요내용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무기 바꿈 안내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구현일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 날짜 쓰기</a:t>
                      </a:r>
                    </a:p>
                  </a:txBody>
                  <a:tcPr>
                    <a:solidFill>
                      <a:srgbClr val="FFF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0655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A7101DF-B172-47A7-8186-C26EE1A78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4" y="1985232"/>
            <a:ext cx="5360523" cy="3736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03F0B9-07FE-47C6-819C-D5DB6F54C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295" y="1985232"/>
            <a:ext cx="5372584" cy="373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2720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258</Words>
  <Application>Microsoft Office PowerPoint</Application>
  <PresentationFormat>와이드스크린</PresentationFormat>
  <Paragraphs>114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나눔스퀘어 Bold</vt:lpstr>
      <vt:lpstr>나눔스퀘어 ExtraBold</vt:lpstr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DMC CONET</cp:lastModifiedBy>
  <cp:revision>100</cp:revision>
  <dcterms:created xsi:type="dcterms:W3CDTF">2017-05-29T09:12:16Z</dcterms:created>
  <dcterms:modified xsi:type="dcterms:W3CDTF">2021-05-27T08:17:11Z</dcterms:modified>
  <cp:version/>
</cp:coreProperties>
</file>